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32" r:id="rId5"/>
    <p:sldId id="2462" r:id="rId6"/>
    <p:sldId id="259" r:id="rId7"/>
    <p:sldId id="2433" r:id="rId8"/>
    <p:sldId id="2463" r:id="rId9"/>
    <p:sldId id="2464" r:id="rId10"/>
    <p:sldId id="2465" r:id="rId11"/>
    <p:sldId id="2466" r:id="rId12"/>
    <p:sldId id="2476" r:id="rId13"/>
    <p:sldId id="2469" r:id="rId14"/>
    <p:sldId id="2470" r:id="rId15"/>
    <p:sldId id="2477" r:id="rId16"/>
    <p:sldId id="2472" r:id="rId17"/>
    <p:sldId id="2471" r:id="rId18"/>
    <p:sldId id="2473" r:id="rId19"/>
    <p:sldId id="2474" r:id="rId20"/>
    <p:sldId id="2475" r:id="rId21"/>
    <p:sldId id="260" r:id="rId22"/>
    <p:sldId id="2457" r:id="rId23"/>
    <p:sldId id="2453" r:id="rId24"/>
    <p:sldId id="2456" r:id="rId25"/>
    <p:sldId id="24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classification is the process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Conv2d - Zoom in the input image and use filter to catch up the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9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1.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To allows the model learn the features and patterns, </a:t>
            </a:r>
            <a:endParaRPr lang="en-SG" dirty="0"/>
          </a:p>
          <a:p>
            <a:r>
              <a:rPr lang="en-SG" dirty="0"/>
              <a:t>2. I have try to use Vs studio to run the model, but it crash </a:t>
            </a:r>
          </a:p>
          <a:p>
            <a:r>
              <a:rPr lang="en-SG" dirty="0"/>
              <a:t>3. In this case, I have use </a:t>
            </a:r>
            <a:r>
              <a:rPr lang="en-SG" dirty="0" err="1"/>
              <a:t>colab</a:t>
            </a:r>
            <a:r>
              <a:rPr lang="en-SG" dirty="0"/>
              <a:t> to run my project.</a:t>
            </a:r>
          </a:p>
          <a:p>
            <a:r>
              <a:rPr lang="en-SG" dirty="0"/>
              <a:t>4. To save the storage space for this 560 image, I will store the image to the google drive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8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All pixel is include 3 colour Red , Green and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 can process a batch of images at the same time rather than loading the entire dataset into memory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Bagging image to all same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Sequential and Functional API is a function to build up the neural network framework/ Structure – only the different is </a:t>
            </a:r>
            <a:r>
              <a:rPr lang="en-SG" dirty="0" err="1"/>
              <a:t>Sq</a:t>
            </a:r>
            <a:r>
              <a:rPr lang="en-SG" dirty="0"/>
              <a:t> </a:t>
            </a:r>
            <a:r>
              <a:rPr lang="en-SG" dirty="0" err="1"/>
              <a:t>Api</a:t>
            </a:r>
            <a:r>
              <a:rPr lang="en-SG" dirty="0"/>
              <a:t> is only able one input and one output and </a:t>
            </a:r>
            <a:r>
              <a:rPr lang="en-SG" dirty="0" err="1"/>
              <a:t>Func</a:t>
            </a:r>
            <a:r>
              <a:rPr lang="en-SG" dirty="0"/>
              <a:t> can multiple input and multiple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29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8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 use one neuron run thru all the pixel, the process is not </a:t>
            </a:r>
            <a:r>
              <a:rPr lang="en-SG" dirty="0" err="1"/>
              <a:t>effiective</a:t>
            </a:r>
            <a:r>
              <a:rPr lang="en-SG" dirty="0"/>
              <a:t>. That why we use CNN process. We can design the receptive field and let the different neuron to catch up the selected receptive field . </a:t>
            </a:r>
          </a:p>
          <a:p>
            <a:r>
              <a:rPr lang="en-SG" dirty="0"/>
              <a:t>Receptive field can overlap for every single neuron and the multiple neuron to catch up one receptive field </a:t>
            </a:r>
          </a:p>
          <a:p>
            <a:r>
              <a:rPr lang="en-SG" dirty="0"/>
              <a:t>Is that 3 channel have 3  different receptive field? Yes, but that is Network Corporation model.</a:t>
            </a:r>
          </a:p>
          <a:p>
            <a:r>
              <a:rPr lang="en-SG" dirty="0"/>
              <a:t>Is that receptive filed is other shape? Yes, but that depend on the pattern</a:t>
            </a:r>
          </a:p>
          <a:p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/>
              <a:t>Design receptive field for minimise the area and let the different  neuron to catch up the different area pattern</a:t>
            </a:r>
          </a:p>
          <a:p>
            <a:r>
              <a:rPr lang="en-SG" dirty="0"/>
              <a:t>CNN is the process to use the different neuron to catch up the different receptive filed region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8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dog with its eyes closed&#10;&#10;Description automatically generated with low confidence">
            <a:extLst>
              <a:ext uri="{FF2B5EF4-FFF2-40B4-BE49-F238E27FC236}">
                <a16:creationId xmlns:a16="http://schemas.microsoft.com/office/drawing/2014/main" id="{06189162-99C8-BE75-ABF6-69E307F82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101" r="1" b="13528"/>
          <a:stretch/>
        </p:blipFill>
        <p:spPr>
          <a:xfrm>
            <a:off x="4547938" y="-4"/>
            <a:ext cx="7644062" cy="3681406"/>
          </a:xfrm>
          <a:prstGeom prst="rect">
            <a:avLst/>
          </a:prstGeom>
        </p:spPr>
      </p:pic>
      <p:pic>
        <p:nvPicPr>
          <p:cNvPr id="7" name="Picture 6" descr="A picture containing wall, cat, indoor, domestic cat&#10;&#10;Description automatically generated">
            <a:extLst>
              <a:ext uri="{FF2B5EF4-FFF2-40B4-BE49-F238E27FC236}">
                <a16:creationId xmlns:a16="http://schemas.microsoft.com/office/drawing/2014/main" id="{A42C7660-7E2C-925B-F823-37849CF47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56" r="1" b="2159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</a:t>
            </a:r>
            <a:b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 Cat and dog )</a:t>
            </a:r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B25E8-A523-0F33-8E45-06894D9239DD}"/>
              </a:ext>
            </a:extLst>
          </p:cNvPr>
          <p:cNvSpPr txBox="1"/>
          <p:nvPr/>
        </p:nvSpPr>
        <p:spPr>
          <a:xfrm>
            <a:off x="838199" y="3889490"/>
            <a:ext cx="4776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dirty="0">
                <a:solidFill>
                  <a:schemeClr val="bg1"/>
                </a:solidFill>
                <a:latin typeface="+mj-lt"/>
              </a:rPr>
              <a:t>Convolutional Neural Network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88CB0FE-F955-8384-7922-902973F6F7DE}"/>
              </a:ext>
            </a:extLst>
          </p:cNvPr>
          <p:cNvSpPr txBox="1">
            <a:spLocks/>
          </p:cNvSpPr>
          <p:nvPr/>
        </p:nvSpPr>
        <p:spPr>
          <a:xfrm>
            <a:off x="838199" y="5520706"/>
            <a:ext cx="4114800" cy="518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Capstone Project - Lai Soo Seng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337C0D-8CAF-AB7A-5E2C-A46707E2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8" y="666510"/>
            <a:ext cx="9502964" cy="552497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A527B5-9822-114B-F9AA-30570D7680C9}"/>
              </a:ext>
            </a:extLst>
          </p:cNvPr>
          <p:cNvSpPr/>
          <p:nvPr/>
        </p:nvSpPr>
        <p:spPr>
          <a:xfrm>
            <a:off x="5486400" y="2241754"/>
            <a:ext cx="2585884" cy="9807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/>
              <a:t>70% for train set</a:t>
            </a:r>
          </a:p>
          <a:p>
            <a:r>
              <a:rPr lang="en-SG" dirty="0"/>
              <a:t>20% for validation set </a:t>
            </a:r>
          </a:p>
          <a:p>
            <a:r>
              <a:rPr lang="en-SG" dirty="0"/>
              <a:t>10% for test set</a:t>
            </a:r>
          </a:p>
        </p:txBody>
      </p:sp>
    </p:spTree>
    <p:extLst>
      <p:ext uri="{BB962C8B-B14F-4D97-AF65-F5344CB8AC3E}">
        <p14:creationId xmlns:p14="http://schemas.microsoft.com/office/powerpoint/2010/main" val="274491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36F3286D-541F-0FEC-E713-5EA7FDF4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12" y="2445741"/>
            <a:ext cx="3871013" cy="16003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B5D9E7-6291-1BB0-4CBF-2738B17D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037" y="261068"/>
            <a:ext cx="8997925" cy="2130719"/>
          </a:xfrm>
          <a:prstGeom prst="rect">
            <a:avLst/>
          </a:prstGeo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270C8FA-44E2-24A0-0A20-03A0CE1DC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52" y="4100050"/>
            <a:ext cx="4498962" cy="2331575"/>
          </a:xfrm>
          <a:prstGeom prst="rect">
            <a:avLst/>
          </a:prstGeom>
        </p:spPr>
      </p:pic>
      <p:pic>
        <p:nvPicPr>
          <p:cNvPr id="25" name="Picture 2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BA1E749-4088-11D2-2F96-D8532363B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76" y="4100050"/>
            <a:ext cx="4550954" cy="233157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79FE95D-0A3D-4946-825D-6AD83F86E6DC}"/>
              </a:ext>
            </a:extLst>
          </p:cNvPr>
          <p:cNvSpPr/>
          <p:nvPr/>
        </p:nvSpPr>
        <p:spPr>
          <a:xfrm>
            <a:off x="1443876" y="3215390"/>
            <a:ext cx="2719301" cy="7767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SG" sz="1400" dirty="0"/>
              <a:t>One Input and one output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Layer cannot branching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CB4D3A-CA53-B21F-1AD8-5D55BC232158}"/>
              </a:ext>
            </a:extLst>
          </p:cNvPr>
          <p:cNvSpPr/>
          <p:nvPr/>
        </p:nvSpPr>
        <p:spPr>
          <a:xfrm>
            <a:off x="8225460" y="3245918"/>
            <a:ext cx="2611154" cy="7767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SG" sz="1400" dirty="0"/>
              <a:t>Multiple Inputs </a:t>
            </a:r>
            <a:r>
              <a:rPr lang="en-SG" sz="1400" i="0" dirty="0">
                <a:solidFill>
                  <a:srgbClr val="222222"/>
                </a:solidFill>
                <a:effectLst/>
              </a:rPr>
              <a:t>and multiple outputs.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solidFill>
                  <a:srgbClr val="222222"/>
                </a:solidFill>
              </a:rPr>
              <a:t>Layers can branching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84006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1F0CD93-90BF-AEFB-36C9-36FC78C5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22729"/>
            <a:ext cx="10905066" cy="5343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79903E-E474-FE3B-1228-DEC5F05A0048}"/>
              </a:ext>
            </a:extLst>
          </p:cNvPr>
          <p:cNvSpPr txBox="1"/>
          <p:nvPr/>
        </p:nvSpPr>
        <p:spPr>
          <a:xfrm>
            <a:off x="2654710" y="285134"/>
            <a:ext cx="626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Neural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315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A0BB7A-EA64-9882-50A6-DB29B8680C9C}"/>
              </a:ext>
            </a:extLst>
          </p:cNvPr>
          <p:cNvSpPr/>
          <p:nvPr/>
        </p:nvSpPr>
        <p:spPr>
          <a:xfrm>
            <a:off x="2594414" y="462116"/>
            <a:ext cx="7376798" cy="18091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b="1" dirty="0"/>
              <a:t>Convolutional layer </a:t>
            </a:r>
          </a:p>
          <a:p>
            <a:r>
              <a:rPr lang="en-SG" sz="1400" dirty="0"/>
              <a:t>Convolutional layer is the process to use the different neuron to catch up the different receptive field region </a:t>
            </a:r>
          </a:p>
          <a:p>
            <a:r>
              <a:rPr lang="en-SG" sz="1400" dirty="0"/>
              <a:t>1. Design receptive field size base on the case. </a:t>
            </a:r>
          </a:p>
          <a:p>
            <a:r>
              <a:rPr lang="en-SG" sz="1400" dirty="0"/>
              <a:t>2. Receptive field can overlap for every single neuron and the multiple neuron to catch up one receptive field </a:t>
            </a:r>
          </a:p>
          <a:p>
            <a:r>
              <a:rPr lang="en-SG" sz="1400" dirty="0"/>
              <a:t>3. Neuron = kernel size x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C9862-86AF-5D89-199D-9D94C1D5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13" y="2557016"/>
            <a:ext cx="737679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7BAC4F-6EA3-27AF-D5E7-989D0B6220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B18BE-0AC2-590E-6396-AA0429CC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73" y="316331"/>
            <a:ext cx="6850584" cy="36033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D31398-AE0E-8AB3-FA50-8D39FEFC00BE}"/>
              </a:ext>
            </a:extLst>
          </p:cNvPr>
          <p:cNvSpPr/>
          <p:nvPr/>
        </p:nvSpPr>
        <p:spPr>
          <a:xfrm>
            <a:off x="88490" y="3043218"/>
            <a:ext cx="4807975" cy="36033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SG" sz="1600" b="1" dirty="0"/>
              <a:t>Conv2d</a:t>
            </a:r>
            <a:r>
              <a:rPr lang="en-SG" sz="1600" dirty="0"/>
              <a:t> – Using Kernel size to filter the input image to catch up the pattern.</a:t>
            </a:r>
          </a:p>
          <a:p>
            <a:pPr marL="342900" indent="-342900">
              <a:buAutoNum type="arabicPeriod"/>
            </a:pPr>
            <a:endParaRPr lang="en-SG" sz="1600" dirty="0"/>
          </a:p>
          <a:p>
            <a:pPr marL="342900" indent="-342900">
              <a:buAutoNum type="arabicPeriod"/>
            </a:pPr>
            <a:r>
              <a:rPr lang="en-SG" sz="1600" b="1" dirty="0"/>
              <a:t>MaxPooling2D</a:t>
            </a:r>
            <a:r>
              <a:rPr lang="en-SG" sz="1600" dirty="0"/>
              <a:t>(Subsampling) – minimize  the image to reduce time calculation.</a:t>
            </a:r>
          </a:p>
          <a:p>
            <a:pPr marL="342900" indent="-342900">
              <a:buAutoNum type="arabicPeriod"/>
            </a:pPr>
            <a:endParaRPr lang="en-SG" sz="1600" dirty="0"/>
          </a:p>
          <a:p>
            <a:pPr marL="342900" indent="-342900">
              <a:buAutoNum type="arabicPeriod"/>
            </a:pPr>
            <a:r>
              <a:rPr lang="en-SG" sz="1600" b="1" dirty="0" err="1"/>
              <a:t>ReLU</a:t>
            </a:r>
            <a:r>
              <a:rPr lang="en-SG" sz="1600" dirty="0"/>
              <a:t> (Rectified Linear Unit) – This operator make original entities of input image not to be negative.</a:t>
            </a:r>
          </a:p>
          <a:p>
            <a:pPr marL="342900" indent="-342900">
              <a:buAutoNum type="arabicPeriod"/>
            </a:pPr>
            <a:endParaRPr lang="en-SG" sz="1600" dirty="0"/>
          </a:p>
          <a:p>
            <a:pPr marL="342900" indent="-342900">
              <a:buAutoNum type="arabicPeriod"/>
            </a:pPr>
            <a:r>
              <a:rPr lang="en-SG" sz="1600" b="1" dirty="0"/>
              <a:t>Flatten – </a:t>
            </a:r>
            <a:r>
              <a:rPr lang="en-SG" sz="1600" dirty="0"/>
              <a:t>To let the feature map from 2D to 1D.</a:t>
            </a:r>
          </a:p>
          <a:p>
            <a:pPr marL="342900" indent="-342900">
              <a:buAutoNum type="arabicPeriod"/>
            </a:pPr>
            <a:endParaRPr lang="en-SG" sz="1600" dirty="0"/>
          </a:p>
          <a:p>
            <a:pPr marL="342900" indent="-342900">
              <a:buAutoNum type="arabicPeriod"/>
            </a:pPr>
            <a:r>
              <a:rPr lang="en-SG" sz="1600" b="1" dirty="0"/>
              <a:t>Dense – </a:t>
            </a:r>
            <a:r>
              <a:rPr lang="en-SG" sz="1600" dirty="0"/>
              <a:t>Received all the input and generate one 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B72E08-CF07-BA03-E5ED-422D6B09A473}"/>
              </a:ext>
            </a:extLst>
          </p:cNvPr>
          <p:cNvCxnSpPr/>
          <p:nvPr/>
        </p:nvCxnSpPr>
        <p:spPr>
          <a:xfrm flipV="1">
            <a:off x="7729308" y="731741"/>
            <a:ext cx="491613" cy="18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4C6F94-1705-F22A-8721-F1C998472DC7}"/>
              </a:ext>
            </a:extLst>
          </p:cNvPr>
          <p:cNvSpPr/>
          <p:nvPr/>
        </p:nvSpPr>
        <p:spPr>
          <a:xfrm>
            <a:off x="8220921" y="399164"/>
            <a:ext cx="3315984" cy="4744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Stride = 1 ( move receptive field for every 1 grid to overlap the receptive field 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19AE99-A46F-540E-54A6-6559E52D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80" y="316331"/>
            <a:ext cx="4436846" cy="2476030"/>
          </a:xfrm>
          <a:prstGeom prst="rect">
            <a:avLst/>
          </a:prstGeom>
        </p:spPr>
      </p:pic>
      <p:pic>
        <p:nvPicPr>
          <p:cNvPr id="22" name="Picture 4" descr="in shape out — Conv2d Understand Forward Pass visual math explain 2D convolution layer python arguments pytorch keras">
            <a:extLst>
              <a:ext uri="{FF2B5EF4-FFF2-40B4-BE49-F238E27FC236}">
                <a16:creationId xmlns:a16="http://schemas.microsoft.com/office/drawing/2014/main" id="{E6F2990B-9A80-FBB3-AE95-1E95A8BF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73" y="3919890"/>
            <a:ext cx="6850584" cy="26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70E602-A586-5A01-B9AA-15BEBBC75B58}"/>
              </a:ext>
            </a:extLst>
          </p:cNvPr>
          <p:cNvSpPr/>
          <p:nvPr/>
        </p:nvSpPr>
        <p:spPr>
          <a:xfrm>
            <a:off x="9665110" y="1174195"/>
            <a:ext cx="1885294" cy="760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shape of the input data that a layer of a network receives</a:t>
            </a:r>
            <a:endParaRPr lang="en-SG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9A303C-BFAC-0F88-2B29-FD37FDAD82D0}"/>
              </a:ext>
            </a:extLst>
          </p:cNvPr>
          <p:cNvSpPr/>
          <p:nvPr/>
        </p:nvSpPr>
        <p:spPr>
          <a:xfrm>
            <a:off x="5605199" y="603924"/>
            <a:ext cx="897246" cy="1868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Filter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C845F9-8258-9247-10F2-917B2C648B85}"/>
              </a:ext>
            </a:extLst>
          </p:cNvPr>
          <p:cNvCxnSpPr/>
          <p:nvPr/>
        </p:nvCxnSpPr>
        <p:spPr>
          <a:xfrm flipH="1" flipV="1">
            <a:off x="6492135" y="731741"/>
            <a:ext cx="441101" cy="17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4164ED-21C0-AAF6-ADC7-D30CB2F75151}"/>
              </a:ext>
            </a:extLst>
          </p:cNvPr>
          <p:cNvSpPr/>
          <p:nvPr/>
        </p:nvSpPr>
        <p:spPr>
          <a:xfrm>
            <a:off x="9206660" y="2785077"/>
            <a:ext cx="2343744" cy="543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Sigmoid because we need to predict Probability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D7CF94-4A9F-8E3F-3B56-E6C8443D4DDB}"/>
              </a:ext>
            </a:extLst>
          </p:cNvPr>
          <p:cNvCxnSpPr/>
          <p:nvPr/>
        </p:nvCxnSpPr>
        <p:spPr>
          <a:xfrm>
            <a:off x="8809703" y="3195484"/>
            <a:ext cx="363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A6C10EB-868F-D2E1-D841-14E8F478FC54}"/>
              </a:ext>
            </a:extLst>
          </p:cNvPr>
          <p:cNvSpPr/>
          <p:nvPr/>
        </p:nvSpPr>
        <p:spPr>
          <a:xfrm>
            <a:off x="6835631" y="449554"/>
            <a:ext cx="1018738" cy="1868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Kernel Size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9B88286-1965-C762-C23D-4BA9F2C0B3E3}"/>
              </a:ext>
            </a:extLst>
          </p:cNvPr>
          <p:cNvCxnSpPr/>
          <p:nvPr/>
        </p:nvCxnSpPr>
        <p:spPr>
          <a:xfrm flipV="1">
            <a:off x="7246374" y="697330"/>
            <a:ext cx="68826" cy="22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4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E3068-F790-FC59-68EF-9FD622DD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674131"/>
            <a:ext cx="5753599" cy="55097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CBC010-CE94-62BD-ECB8-521231183DCD}"/>
              </a:ext>
            </a:extLst>
          </p:cNvPr>
          <p:cNvCxnSpPr/>
          <p:nvPr/>
        </p:nvCxnSpPr>
        <p:spPr>
          <a:xfrm>
            <a:off x="5171768" y="1838632"/>
            <a:ext cx="1455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F91327-4957-6951-3DE0-164BD5E13A9E}"/>
              </a:ext>
            </a:extLst>
          </p:cNvPr>
          <p:cNvSpPr/>
          <p:nvPr/>
        </p:nvSpPr>
        <p:spPr>
          <a:xfrm>
            <a:off x="6626939" y="1554121"/>
            <a:ext cx="4532671" cy="4722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/>
              <a:t> 1</a:t>
            </a:r>
            <a:r>
              <a:rPr lang="en-SG" sz="1600" baseline="30000" dirty="0"/>
              <a:t>st</a:t>
            </a:r>
            <a:r>
              <a:rPr lang="en-SG" sz="1600" dirty="0"/>
              <a:t> Layer - (3 x 3 x 3 + 1 (bias)) x 20 filter = 560 parameters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642A9B-C93B-5F2E-9327-3DC4BEB769B6}"/>
              </a:ext>
            </a:extLst>
          </p:cNvPr>
          <p:cNvCxnSpPr/>
          <p:nvPr/>
        </p:nvCxnSpPr>
        <p:spPr>
          <a:xfrm>
            <a:off x="5171768" y="2649793"/>
            <a:ext cx="1455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7297F0-81CC-CF05-1308-1006ADBEEAAA}"/>
              </a:ext>
            </a:extLst>
          </p:cNvPr>
          <p:cNvCxnSpPr/>
          <p:nvPr/>
        </p:nvCxnSpPr>
        <p:spPr>
          <a:xfrm>
            <a:off x="5171768" y="3524865"/>
            <a:ext cx="1455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BB0716-BAE3-1544-3ACA-395FD496EB68}"/>
              </a:ext>
            </a:extLst>
          </p:cNvPr>
          <p:cNvSpPr/>
          <p:nvPr/>
        </p:nvSpPr>
        <p:spPr>
          <a:xfrm>
            <a:off x="6626938" y="2429193"/>
            <a:ext cx="4532671" cy="4722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/>
              <a:t>2</a:t>
            </a:r>
            <a:r>
              <a:rPr lang="en-SG" sz="1600" baseline="30000" dirty="0"/>
              <a:t>nd</a:t>
            </a:r>
            <a:r>
              <a:rPr lang="en-SG" sz="1600" dirty="0"/>
              <a:t> Layer - (20 (previous filter) x 3 x 3 + 1 (bias)) x 40 filter = 7,240 parameters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9DE86E-9C15-D87C-2C98-83F9214911E0}"/>
              </a:ext>
            </a:extLst>
          </p:cNvPr>
          <p:cNvSpPr/>
          <p:nvPr/>
        </p:nvSpPr>
        <p:spPr>
          <a:xfrm>
            <a:off x="6626938" y="3304264"/>
            <a:ext cx="4532671" cy="4722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/>
              <a:t>3</a:t>
            </a:r>
            <a:r>
              <a:rPr lang="en-SG" sz="1600" baseline="30000" dirty="0"/>
              <a:t>rd</a:t>
            </a:r>
            <a:r>
              <a:rPr lang="en-SG" sz="1600" dirty="0"/>
              <a:t> Layer - (40 (previous filter) x 3 x 3 + 1 (bias)) x 20 filter = 7,220 parameters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B6D39B-27E4-8E91-C21D-A71436B944CE}"/>
              </a:ext>
            </a:extLst>
          </p:cNvPr>
          <p:cNvCxnSpPr>
            <a:cxnSpLocks/>
          </p:cNvCxnSpPr>
          <p:nvPr/>
        </p:nvCxnSpPr>
        <p:spPr>
          <a:xfrm>
            <a:off x="3937820" y="4306530"/>
            <a:ext cx="268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C7C395-4983-1EC3-5F13-622E5C994C4F}"/>
              </a:ext>
            </a:extLst>
          </p:cNvPr>
          <p:cNvSpPr/>
          <p:nvPr/>
        </p:nvSpPr>
        <p:spPr>
          <a:xfrm>
            <a:off x="6626939" y="3982065"/>
            <a:ext cx="4532671" cy="6489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Flatten output is 30 x 30 x 20 = 18,000 flatten output (Flatten didn’t learn anything , so param is 0 )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DDFA3A-B267-7BE5-8E2B-22EECD5D03F1}"/>
              </a:ext>
            </a:extLst>
          </p:cNvPr>
          <p:cNvCxnSpPr/>
          <p:nvPr/>
        </p:nvCxnSpPr>
        <p:spPr>
          <a:xfrm>
            <a:off x="5397910" y="4630994"/>
            <a:ext cx="1337187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D89FCD-D57D-E8DA-9AA1-B28972E6D920}"/>
              </a:ext>
            </a:extLst>
          </p:cNvPr>
          <p:cNvSpPr/>
          <p:nvPr/>
        </p:nvSpPr>
        <p:spPr>
          <a:xfrm>
            <a:off x="6735097" y="4729316"/>
            <a:ext cx="4532671" cy="6489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256 x (18000  + 1 ) = 4,608,256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C53C68-9581-CD3D-4355-3FBE5AC3E73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378245" y="5053780"/>
            <a:ext cx="1356851" cy="74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9E8AA3-5633-E3E1-0D3C-D4D1E842D5ED}"/>
              </a:ext>
            </a:extLst>
          </p:cNvPr>
          <p:cNvSpPr/>
          <p:nvPr/>
        </p:nvSpPr>
        <p:spPr>
          <a:xfrm>
            <a:off x="6735096" y="5475946"/>
            <a:ext cx="4532671" cy="6489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256 + 1 ( Bias) = 257 </a:t>
            </a:r>
          </a:p>
        </p:txBody>
      </p:sp>
    </p:spTree>
    <p:extLst>
      <p:ext uri="{BB962C8B-B14F-4D97-AF65-F5344CB8AC3E}">
        <p14:creationId xmlns:p14="http://schemas.microsoft.com/office/powerpoint/2010/main" val="270103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1D67E-50E2-5833-F326-A8B25454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07" y="0"/>
            <a:ext cx="9681786" cy="68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1F7AE7-DA0B-0C50-D26E-923A072B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93" y="709357"/>
            <a:ext cx="5291666" cy="3492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90B38-B52A-21AD-CDA3-EC99F80C7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" y="722585"/>
            <a:ext cx="5291667" cy="347927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A5A625-B8D8-9991-502D-84208BF3DFB6}"/>
              </a:ext>
            </a:extLst>
          </p:cNvPr>
          <p:cNvSpPr/>
          <p:nvPr/>
        </p:nvSpPr>
        <p:spPr>
          <a:xfrm>
            <a:off x="521110" y="4463845"/>
            <a:ext cx="4827638" cy="19467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SG" dirty="0"/>
              <a:t>When model training more, both set of accuracy become higher.</a:t>
            </a:r>
          </a:p>
          <a:p>
            <a:pPr marL="285750" indent="-285750">
              <a:buFontTx/>
              <a:buChar char="-"/>
            </a:pP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At the end of the Training and Validation set, accuracy near to 100%.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694210-DD66-5840-B42D-A8B18881F78C}"/>
              </a:ext>
            </a:extLst>
          </p:cNvPr>
          <p:cNvSpPr/>
          <p:nvPr/>
        </p:nvSpPr>
        <p:spPr>
          <a:xfrm>
            <a:off x="6765007" y="4463845"/>
            <a:ext cx="4827638" cy="19467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SG" dirty="0"/>
              <a:t>During Model training more, both set of loss  become lower.</a:t>
            </a:r>
          </a:p>
          <a:p>
            <a:pPr marL="285750" indent="-285750">
              <a:buFontTx/>
              <a:buChar char="-"/>
            </a:pP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At the end of the Training and Validation set, loss near to 0%</a:t>
            </a:r>
          </a:p>
        </p:txBody>
      </p:sp>
    </p:spTree>
    <p:extLst>
      <p:ext uri="{BB962C8B-B14F-4D97-AF65-F5344CB8AC3E}">
        <p14:creationId xmlns:p14="http://schemas.microsoft.com/office/powerpoint/2010/main" val="179041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69FF78A-887C-4C86-627E-6D0C5D826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6" y="468479"/>
            <a:ext cx="11106691" cy="565859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B4E3A81-5002-8F79-EAE2-0C195A016CF5}"/>
              </a:ext>
            </a:extLst>
          </p:cNvPr>
          <p:cNvSpPr/>
          <p:nvPr/>
        </p:nvSpPr>
        <p:spPr>
          <a:xfrm>
            <a:off x="3795252" y="2015613"/>
            <a:ext cx="3588774" cy="4817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Test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4136198"/>
          </a:xfrm>
        </p:spPr>
        <p:txBody>
          <a:bodyPr/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Preparation for the Model</a:t>
            </a:r>
          </a:p>
          <a:p>
            <a:r>
              <a:rPr lang="en-US" sz="1600" dirty="0"/>
              <a:t>Preprocessing data</a:t>
            </a:r>
          </a:p>
          <a:p>
            <a:r>
              <a:rPr lang="en-US" sz="1600" dirty="0"/>
              <a:t>Split data</a:t>
            </a:r>
          </a:p>
          <a:p>
            <a:r>
              <a:rPr lang="en-US" sz="1600" dirty="0"/>
              <a:t>Build model</a:t>
            </a:r>
          </a:p>
          <a:p>
            <a:r>
              <a:rPr lang="en-US" sz="1600" dirty="0"/>
              <a:t>Evaluation Model</a:t>
            </a:r>
          </a:p>
          <a:p>
            <a:r>
              <a:rPr lang="en-US" sz="1600" dirty="0"/>
              <a:t>Test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6DB5960-463D-36F1-3E55-3145628C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387" y="177828"/>
            <a:ext cx="4160775" cy="5112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AEAAC9-75D3-BD6E-4115-7BF0F418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11" y="177827"/>
            <a:ext cx="4071857" cy="5112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898EC-2BB8-A32A-0F26-1B51BF218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11" y="5290347"/>
            <a:ext cx="4071857" cy="1272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76A115-D907-7666-4D01-C1460170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87" y="5290347"/>
            <a:ext cx="4160774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7568B-FD91-8FA5-30AC-539F3B431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743" y="1999634"/>
            <a:ext cx="2857500" cy="1600200"/>
          </a:xfrm>
          <a:prstGeom prst="rect">
            <a:avLst/>
          </a:prstGeom>
        </p:spPr>
      </p:pic>
      <p:pic>
        <p:nvPicPr>
          <p:cNvPr id="12" name="Picture 11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1F0414E-B508-9A6F-F2D5-D0CCA910C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72817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9478444-C89E-8564-1481-E18E107BE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574" y="5329084"/>
            <a:ext cx="10500851" cy="442451"/>
          </a:xfrm>
        </p:spPr>
        <p:txBody>
          <a:bodyPr/>
          <a:lstStyle/>
          <a:p>
            <a:r>
              <a:rPr lang="en-SG" sz="1200" dirty="0"/>
              <a:t>https://github.com/Ansonex/Image-Classification-Cat-and-Dog-/blob/main/ImageClassification.ipynb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9482"/>
            <a:ext cx="589721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018941"/>
            <a:ext cx="5287348" cy="504814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500" b="1" i="0" dirty="0">
                <a:solidFill>
                  <a:srgbClr val="374151"/>
                </a:solidFill>
                <a:effectLst/>
                <a:latin typeface="Söhne"/>
              </a:rPr>
              <a:t>Image classification </a:t>
            </a:r>
            <a:r>
              <a:rPr lang="en-US" sz="3500" b="0" i="0" dirty="0">
                <a:solidFill>
                  <a:srgbClr val="374151"/>
                </a:solidFill>
                <a:effectLst/>
                <a:latin typeface="Söhne"/>
              </a:rPr>
              <a:t>is the process of assigning a label to an image based on its content. For example, an image classification model might be trained to recognize different types of animals, such as dogs, cats, and birds. Given a new image, the model would analyze the image and predict which of these classes the image belongs to.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48582C01-6E4E-18CE-6614-D8C2E7CBA3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7" name="Online Image Placeholder 46">
            <a:extLst>
              <a:ext uri="{FF2B5EF4-FFF2-40B4-BE49-F238E27FC236}">
                <a16:creationId xmlns:a16="http://schemas.microsoft.com/office/drawing/2014/main" id="{48968F3C-1390-D262-1E94-8CBAB6C07EA2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/>
      </p:sp>
      <p:sp>
        <p:nvSpPr>
          <p:cNvPr id="48" name="Online Image Placeholder 47">
            <a:extLst>
              <a:ext uri="{FF2B5EF4-FFF2-40B4-BE49-F238E27FC236}">
                <a16:creationId xmlns:a16="http://schemas.microsoft.com/office/drawing/2014/main" id="{3F75D5A9-E3B2-3315-3F91-8F5CBF4E42CB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  <p:sp>
        <p:nvSpPr>
          <p:cNvPr id="49" name="Online Image Placeholder 48">
            <a:extLst>
              <a:ext uri="{FF2B5EF4-FFF2-40B4-BE49-F238E27FC236}">
                <a16:creationId xmlns:a16="http://schemas.microsoft.com/office/drawing/2014/main" id="{2FDEF135-E0D3-184C-2417-6992AA64412D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9CBE3-2680-B7CB-30AB-0EEDE503BCB6}"/>
              </a:ext>
            </a:extLst>
          </p:cNvPr>
          <p:cNvSpPr/>
          <p:nvPr/>
        </p:nvSpPr>
        <p:spPr>
          <a:xfrm>
            <a:off x="2531806" y="661018"/>
            <a:ext cx="7128387" cy="7285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Preparation for the model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1F5FD2-10BF-B10D-8D86-146A0A4B6B52}"/>
              </a:ext>
            </a:extLst>
          </p:cNvPr>
          <p:cNvSpPr/>
          <p:nvPr/>
        </p:nvSpPr>
        <p:spPr>
          <a:xfrm>
            <a:off x="285136" y="2583495"/>
            <a:ext cx="3362632" cy="1932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elenium scrap from google search website.</a:t>
            </a:r>
          </a:p>
          <a:p>
            <a:endParaRPr lang="en-US" sz="1600" dirty="0">
              <a:solidFill>
                <a:schemeClr val="bg1"/>
              </a:solidFill>
              <a:latin typeface="Söhne"/>
            </a:endParaRPr>
          </a:p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Dog = 280 images</a:t>
            </a:r>
          </a:p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Cat  = 280 images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3A04D9-B0CE-26D2-90F2-7E214C95B0A4}"/>
              </a:ext>
            </a:extLst>
          </p:cNvPr>
          <p:cNvSpPr/>
          <p:nvPr/>
        </p:nvSpPr>
        <p:spPr>
          <a:xfrm>
            <a:off x="4455029" y="2583495"/>
            <a:ext cx="3362632" cy="2754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/>
              <a:t>To make </a:t>
            </a:r>
            <a:r>
              <a:rPr lang="en-US" sz="1600" b="0" i="0" dirty="0">
                <a:effectLst/>
                <a:latin typeface="Söhne"/>
              </a:rPr>
              <a:t>ensure that the model is running in a consistent and predictable environment, we can use the Google </a:t>
            </a:r>
            <a:r>
              <a:rPr lang="en-US" sz="1600" b="0" i="0" dirty="0" err="1">
                <a:effectLst/>
                <a:latin typeface="Söhne"/>
              </a:rPr>
              <a:t>Colab</a:t>
            </a:r>
            <a:r>
              <a:rPr lang="en-US" sz="1600" b="0" i="0" dirty="0">
                <a:effectLst/>
                <a:latin typeface="Söhne"/>
              </a:rPr>
              <a:t> .</a:t>
            </a:r>
            <a:r>
              <a:rPr lang="en-US" sz="1600" dirty="0">
                <a:latin typeface="Söhne"/>
              </a:rPr>
              <a:t> </a:t>
            </a:r>
          </a:p>
          <a:p>
            <a:endParaRPr lang="en-US" sz="1600" dirty="0">
              <a:latin typeface="Söhne"/>
            </a:endParaRPr>
          </a:p>
          <a:p>
            <a:r>
              <a:rPr lang="en-US" sz="1600" b="0" i="0" dirty="0">
                <a:effectLst/>
                <a:latin typeface="Söhne"/>
              </a:rPr>
              <a:t>Google </a:t>
            </a:r>
            <a:r>
              <a:rPr lang="en-US" sz="1600" b="0" i="0" dirty="0" err="1">
                <a:effectLst/>
                <a:latin typeface="Söhne"/>
              </a:rPr>
              <a:t>Colab</a:t>
            </a:r>
            <a:r>
              <a:rPr lang="en-US" sz="1600" b="0" i="0" dirty="0">
                <a:effectLst/>
                <a:latin typeface="Söhne"/>
              </a:rPr>
              <a:t> provides free access to GPUs, which can significantly speed up the training process for a CNN model</a:t>
            </a:r>
            <a:endParaRPr lang="en-SG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9DCF5F-4DE5-FFC6-DAB5-B7AB4A4CFBE8}"/>
              </a:ext>
            </a:extLst>
          </p:cNvPr>
          <p:cNvSpPr/>
          <p:nvPr/>
        </p:nvSpPr>
        <p:spPr>
          <a:xfrm>
            <a:off x="560439" y="1854975"/>
            <a:ext cx="2812026" cy="530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Dataset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24E27A-C79C-0855-22A3-54D14F95E2AB}"/>
              </a:ext>
            </a:extLst>
          </p:cNvPr>
          <p:cNvSpPr/>
          <p:nvPr/>
        </p:nvSpPr>
        <p:spPr>
          <a:xfrm>
            <a:off x="4689987" y="1854975"/>
            <a:ext cx="2812026" cy="530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Environment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196EC4-2226-59C3-476B-3B16A02B5CE4}"/>
              </a:ext>
            </a:extLst>
          </p:cNvPr>
          <p:cNvSpPr/>
          <p:nvPr/>
        </p:nvSpPr>
        <p:spPr>
          <a:xfrm>
            <a:off x="8408611" y="2583495"/>
            <a:ext cx="3362632" cy="15853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endParaRPr lang="en-US" dirty="0">
              <a:solidFill>
                <a:schemeClr val="bg1"/>
              </a:solidFill>
              <a:latin typeface="Söhne"/>
            </a:endParaRPr>
          </a:p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Upload all the image to google drive,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Colab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is integrated with Google Drive, allowing you to easily save and load your models and data.</a:t>
            </a:r>
          </a:p>
          <a:p>
            <a:pPr algn="ctr"/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FA39BA-1E04-BC4F-3E14-2610B176407B}"/>
              </a:ext>
            </a:extLst>
          </p:cNvPr>
          <p:cNvSpPr/>
          <p:nvPr/>
        </p:nvSpPr>
        <p:spPr>
          <a:xfrm>
            <a:off x="8546262" y="1854975"/>
            <a:ext cx="2812026" cy="530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Storage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579CD-1E00-722A-3E46-3F0D7E44EAB0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966452" y="1389538"/>
            <a:ext cx="4129548" cy="46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ED67F2-328B-2651-2BAB-6C50543C4A26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6096000" y="1389538"/>
            <a:ext cx="0" cy="46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7A0061-E437-69C1-F304-3DC8635A0675}"/>
              </a:ext>
            </a:extLst>
          </p:cNvPr>
          <p:cNvCxnSpPr>
            <a:stCxn id="15" idx="2"/>
            <a:endCxn id="22" idx="0"/>
          </p:cNvCxnSpPr>
          <p:nvPr/>
        </p:nvCxnSpPr>
        <p:spPr>
          <a:xfrm>
            <a:off x="6096000" y="1389538"/>
            <a:ext cx="3856275" cy="46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86DBD3-C26F-CE90-671D-62FFD261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92" y="5439540"/>
            <a:ext cx="2929706" cy="1175193"/>
          </a:xfrm>
          <a:prstGeom prst="rect">
            <a:avLst/>
          </a:prstGeom>
        </p:spPr>
      </p:pic>
      <p:pic>
        <p:nvPicPr>
          <p:cNvPr id="39" name="Picture 3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D1191DF-BDF1-DF42-6571-6FD758CC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36" y="4650747"/>
            <a:ext cx="3941132" cy="1635429"/>
          </a:xfrm>
          <a:prstGeom prst="rect">
            <a:avLst/>
          </a:prstGeom>
        </p:spPr>
      </p:pic>
      <p:pic>
        <p:nvPicPr>
          <p:cNvPr id="41" name="Picture 40" descr="A picture containing text, businesscard, envelope, vector graphics&#10;&#10;Description automatically generated">
            <a:extLst>
              <a:ext uri="{FF2B5EF4-FFF2-40B4-BE49-F238E27FC236}">
                <a16:creationId xmlns:a16="http://schemas.microsoft.com/office/drawing/2014/main" id="{FF5E6117-957C-978C-B038-25A9B4930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313" y="419649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CFEFE-4EB3-13D8-0DF6-962C4E23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9" y="1791930"/>
            <a:ext cx="11845422" cy="352977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AA972C-D92E-D02E-064D-B8DAC463EDFF}"/>
              </a:ext>
            </a:extLst>
          </p:cNvPr>
          <p:cNvSpPr/>
          <p:nvPr/>
        </p:nvSpPr>
        <p:spPr>
          <a:xfrm>
            <a:off x="5604387" y="2969342"/>
            <a:ext cx="2310581" cy="8357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Connect google drive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D0A51-50BE-4923-B7E1-CED8E0D07C6B}"/>
              </a:ext>
            </a:extLst>
          </p:cNvPr>
          <p:cNvCxnSpPr/>
          <p:nvPr/>
        </p:nvCxnSpPr>
        <p:spPr>
          <a:xfrm>
            <a:off x="1455174" y="4817806"/>
            <a:ext cx="1514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5A402-2298-7191-6AFA-831866541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3A9F0F-E5D4-D7B7-1EEA-7D4C6B85D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80185"/>
            <a:ext cx="4646246" cy="2903093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 image is made up of a grid of pixels, with each pixel containing a value that represents the color and intensity of the light at that point in the image.</a:t>
            </a:r>
          </a:p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	</a:t>
            </a:r>
            <a:endParaRPr lang="en-S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AB42D1-9230-D9BA-7502-55E7064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84217"/>
            <a:ext cx="5897218" cy="1521563"/>
          </a:xfrm>
        </p:spPr>
        <p:txBody>
          <a:bodyPr/>
          <a:lstStyle/>
          <a:p>
            <a:r>
              <a:rPr lang="en-SG" dirty="0"/>
              <a:t>How machine know the image?</a:t>
            </a:r>
          </a:p>
        </p:txBody>
      </p:sp>
      <p:pic>
        <p:nvPicPr>
          <p:cNvPr id="16" name="Picture Placeholder 15" descr="A black and white photo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087CD6B-D877-EA00-27A9-90B9A2652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3706" r="33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97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D1EE8-85CE-612A-26CB-AFD5A4F7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3" y="548852"/>
            <a:ext cx="7015168" cy="58160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DA4C40-2606-64E5-FA3A-77504E131527}"/>
              </a:ext>
            </a:extLst>
          </p:cNvPr>
          <p:cNvCxnSpPr/>
          <p:nvPr/>
        </p:nvCxnSpPr>
        <p:spPr>
          <a:xfrm>
            <a:off x="2138368" y="1843548"/>
            <a:ext cx="150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FD40D3-4EB7-F9A8-3E39-780809E0E9BE}"/>
              </a:ext>
            </a:extLst>
          </p:cNvPr>
          <p:cNvSpPr/>
          <p:nvPr/>
        </p:nvSpPr>
        <p:spPr>
          <a:xfrm>
            <a:off x="3642704" y="1691148"/>
            <a:ext cx="1494504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err="1"/>
              <a:t>Numpy</a:t>
            </a:r>
            <a:r>
              <a:rPr lang="en-SG" dirty="0"/>
              <a:t> array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503A39-0118-DA0E-B1F6-C287A23E67F9}"/>
              </a:ext>
            </a:extLst>
          </p:cNvPr>
          <p:cNvSpPr/>
          <p:nvPr/>
        </p:nvSpPr>
        <p:spPr>
          <a:xfrm>
            <a:off x="3421478" y="3221768"/>
            <a:ext cx="1936955" cy="1034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dirty="0"/>
          </a:p>
          <a:p>
            <a:pPr algn="ctr"/>
            <a:r>
              <a:rPr lang="en-SG" sz="1600" dirty="0"/>
              <a:t>Height = 1500</a:t>
            </a:r>
          </a:p>
          <a:p>
            <a:pPr algn="ctr"/>
            <a:r>
              <a:rPr lang="en-SG" sz="1600" dirty="0"/>
              <a:t>Width = 1000</a:t>
            </a:r>
          </a:p>
          <a:p>
            <a:pPr algn="ctr"/>
            <a:r>
              <a:rPr lang="en-SG" sz="1600" dirty="0"/>
              <a:t>Channels = 3</a:t>
            </a:r>
          </a:p>
          <a:p>
            <a:pPr algn="ctr"/>
            <a:endParaRPr lang="en-SG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125A4-C305-E6BD-C7E6-6BB8BAC8A621}"/>
              </a:ext>
            </a:extLst>
          </p:cNvPr>
          <p:cNvSpPr txBox="1"/>
          <p:nvPr/>
        </p:nvSpPr>
        <p:spPr>
          <a:xfrm>
            <a:off x="7541042" y="548852"/>
            <a:ext cx="3918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</a:rPr>
              <a:t>To represent the image as a value, we will use the </a:t>
            </a:r>
            <a:r>
              <a:rPr lang="en-SG" sz="1600" dirty="0" err="1">
                <a:solidFill>
                  <a:schemeClr val="bg1"/>
                </a:solidFill>
              </a:rPr>
              <a:t>Opencv</a:t>
            </a:r>
            <a:r>
              <a:rPr lang="en-SG" sz="1600" dirty="0">
                <a:solidFill>
                  <a:schemeClr val="bg1"/>
                </a:solidFill>
              </a:rPr>
              <a:t> to convert the image to </a:t>
            </a:r>
            <a:r>
              <a:rPr lang="en-SG" sz="1600" dirty="0" err="1">
                <a:solidFill>
                  <a:schemeClr val="bg1"/>
                </a:solidFill>
              </a:rPr>
              <a:t>Numpy</a:t>
            </a:r>
            <a:r>
              <a:rPr lang="en-SG" sz="1600" dirty="0">
                <a:solidFill>
                  <a:schemeClr val="bg1"/>
                </a:solidFill>
              </a:rPr>
              <a:t> array.</a:t>
            </a:r>
          </a:p>
          <a:p>
            <a:endParaRPr lang="en-SG" sz="1600" dirty="0">
              <a:solidFill>
                <a:schemeClr val="bg1"/>
              </a:solidFill>
            </a:endParaRPr>
          </a:p>
          <a:p>
            <a:r>
              <a:rPr lang="en-SG" sz="1600" dirty="0" err="1">
                <a:solidFill>
                  <a:schemeClr val="bg1"/>
                </a:solidFill>
              </a:rPr>
              <a:t>Opencv</a:t>
            </a:r>
            <a:r>
              <a:rPr lang="en-SG" sz="1600" dirty="0">
                <a:solidFill>
                  <a:schemeClr val="bg1"/>
                </a:solidFill>
              </a:rPr>
              <a:t> is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 library of programming functions for real-time computer vision.  Is typically used for tasks such as image classification, object detection, and image processing.</a:t>
            </a:r>
          </a:p>
          <a:p>
            <a:endParaRPr lang="en-US" sz="16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6FB90D-D9BD-4533-05DC-AA59B528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063" y="2797618"/>
            <a:ext cx="5092284" cy="35115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DFA48D-8F00-D18B-BF04-F707456DEA52}"/>
              </a:ext>
            </a:extLst>
          </p:cNvPr>
          <p:cNvSpPr txBox="1"/>
          <p:nvPr/>
        </p:nvSpPr>
        <p:spPr>
          <a:xfrm>
            <a:off x="3196011" y="4659601"/>
            <a:ext cx="30081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( Height x Width x Channel )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öhne"/>
              </a:rPr>
              <a:t>Black and white = 1 Channel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Color (Red, Green, Blue) = 3 Channel</a:t>
            </a:r>
            <a:endParaRPr lang="en-US" sz="14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5285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2A209-A033-7D42-BD57-D02ECDDCB3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30A4B-C790-A982-AEE0-3EC3DC36E21B}"/>
              </a:ext>
            </a:extLst>
          </p:cNvPr>
          <p:cNvSpPr/>
          <p:nvPr/>
        </p:nvSpPr>
        <p:spPr>
          <a:xfrm>
            <a:off x="4577129" y="383457"/>
            <a:ext cx="2418736" cy="20008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mprove the performance of  model - Batching images and resize the image</a:t>
            </a:r>
            <a:endParaRPr lang="en-SG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B8AB9-CFE6-EDA5-1A3D-56DCFB98189A}"/>
              </a:ext>
            </a:extLst>
          </p:cNvPr>
          <p:cNvSpPr/>
          <p:nvPr/>
        </p:nvSpPr>
        <p:spPr>
          <a:xfrm>
            <a:off x="120607" y="383457"/>
            <a:ext cx="3458336" cy="32151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educe the amount of memory needed to train the model. 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9AA96C-B8FA-1689-80E1-FDB8898742D5}"/>
              </a:ext>
            </a:extLst>
          </p:cNvPr>
          <p:cNvSpPr/>
          <p:nvPr/>
        </p:nvSpPr>
        <p:spPr>
          <a:xfrm>
            <a:off x="8035466" y="632949"/>
            <a:ext cx="3003739" cy="29300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mprove the generalization of the model</a:t>
            </a:r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D4AAFE-5D9E-8EE6-9833-CE5F32EF0CE2}"/>
              </a:ext>
            </a:extLst>
          </p:cNvPr>
          <p:cNvSpPr/>
          <p:nvPr/>
        </p:nvSpPr>
        <p:spPr>
          <a:xfrm>
            <a:off x="4057329" y="3008670"/>
            <a:ext cx="3458337" cy="29300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mprove the training speed of the model. If using a GPU, which can process multiple images concurrently.</a:t>
            </a:r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291B5-629B-B1E5-2F80-81247B25589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3578943" y="1383890"/>
            <a:ext cx="998186" cy="6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EF609-CE93-C60F-7829-9D5F344DB22D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5786497" y="2384323"/>
            <a:ext cx="1" cy="62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CEB04-758D-3268-252F-14FBA7DE5F8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6995865" y="1383890"/>
            <a:ext cx="1039601" cy="71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7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B41618-AFC9-9A65-F9E7-9DB5E932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12" y="287181"/>
            <a:ext cx="10234775" cy="62836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7236C-45A3-FD45-C703-500C8A65AB77}"/>
              </a:ext>
            </a:extLst>
          </p:cNvPr>
          <p:cNvSpPr/>
          <p:nvPr/>
        </p:nvSpPr>
        <p:spPr>
          <a:xfrm>
            <a:off x="7909846" y="483826"/>
            <a:ext cx="2197715" cy="6862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560 image contribute to 40 image per batch (total have 14 batch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4AA372-C6B6-FD7A-9391-BBC4298641B0}"/>
              </a:ext>
            </a:extLst>
          </p:cNvPr>
          <p:cNvCxnSpPr>
            <a:endCxn id="8" idx="1"/>
          </p:cNvCxnSpPr>
          <p:nvPr/>
        </p:nvCxnSpPr>
        <p:spPr>
          <a:xfrm flipV="1">
            <a:off x="7236542" y="826933"/>
            <a:ext cx="673304" cy="45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B348C0-CC9E-0AF3-BA02-EC13570E2E73}"/>
              </a:ext>
            </a:extLst>
          </p:cNvPr>
          <p:cNvSpPr/>
          <p:nvPr/>
        </p:nvSpPr>
        <p:spPr>
          <a:xfrm>
            <a:off x="4640826" y="1897035"/>
            <a:ext cx="6037005" cy="4715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Normalizing the pixel values to make all image same size.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scaling the pixel values to a specific range, such as 0 to 1 or -1 to 1</a:t>
            </a:r>
            <a:endParaRPr lang="en-SG" sz="16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AE250-15F2-1CBC-13EB-5D40B0E870CD}"/>
              </a:ext>
            </a:extLst>
          </p:cNvPr>
          <p:cNvCxnSpPr/>
          <p:nvPr/>
        </p:nvCxnSpPr>
        <p:spPr>
          <a:xfrm>
            <a:off x="4208206" y="2133600"/>
            <a:ext cx="39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7FD44-5A30-8A64-2BFF-2069A3251B20}"/>
              </a:ext>
            </a:extLst>
          </p:cNvPr>
          <p:cNvSpPr/>
          <p:nvPr/>
        </p:nvSpPr>
        <p:spPr>
          <a:xfrm>
            <a:off x="7472515" y="3068509"/>
            <a:ext cx="3844414" cy="9930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After re-scale the pixel value, model will know that Cat = 0 , Dog = 1 , which mean the value less than 0.5 is Cat, else more than 0.5 is Dog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483925-ED2A-6053-F02C-06F2B1FA253A}"/>
              </a:ext>
            </a:extLst>
          </p:cNvPr>
          <p:cNvSpPr/>
          <p:nvPr/>
        </p:nvSpPr>
        <p:spPr>
          <a:xfrm>
            <a:off x="4685070" y="2472940"/>
            <a:ext cx="2821858" cy="4715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convert a batch of image to an iterator of NumPy arrays.</a:t>
            </a:r>
            <a:endParaRPr lang="en-SG" sz="16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613B4F-C5F6-1923-F3E1-A882511366E6}"/>
              </a:ext>
            </a:extLst>
          </p:cNvPr>
          <p:cNvCxnSpPr>
            <a:cxnSpLocks/>
          </p:cNvCxnSpPr>
          <p:nvPr/>
        </p:nvCxnSpPr>
        <p:spPr>
          <a:xfrm>
            <a:off x="4277032" y="2556387"/>
            <a:ext cx="363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0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9129</TotalTime>
  <Words>1166</Words>
  <Application>Microsoft Office PowerPoint</Application>
  <PresentationFormat>Widescreen</PresentationFormat>
  <Paragraphs>133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Söhne</vt:lpstr>
      <vt:lpstr>Arial</vt:lpstr>
      <vt:lpstr>Calibri</vt:lpstr>
      <vt:lpstr>Calibri Light</vt:lpstr>
      <vt:lpstr>Wingdings</vt:lpstr>
      <vt:lpstr>Office Theme</vt:lpstr>
      <vt:lpstr>image classification  ( Cat and dog )</vt:lpstr>
      <vt:lpstr>Contents</vt:lpstr>
      <vt:lpstr>INTRODUCTION</vt:lpstr>
      <vt:lpstr>PowerPoint Presentation</vt:lpstr>
      <vt:lpstr>PowerPoint Presentation</vt:lpstr>
      <vt:lpstr>How machine know the image?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</vt:lpstr>
      <vt:lpstr>PowerPoint Presentation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and face recognition </dc:title>
  <dc:creator>anson lai</dc:creator>
  <cp:lastModifiedBy>anson lai</cp:lastModifiedBy>
  <cp:revision>14</cp:revision>
  <dcterms:created xsi:type="dcterms:W3CDTF">2023-01-02T16:22:34Z</dcterms:created>
  <dcterms:modified xsi:type="dcterms:W3CDTF">2023-01-09T07:22:45Z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